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11B40BEE-3D4C-4E52-91A4-409FC29D14F2}">
  <a:tblStyle styleId="{11B40BEE-3D4C-4E52-91A4-409FC29D14F2}" styleName="Table_0">
    <a:wholeTbl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9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3137067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affects more than 1 million people worldwide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510450" y="3182312"/>
            <a:ext cx="8123100" cy="630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 rtl="0">
              <a:spcBef>
                <a:spcPts val="0"/>
              </a:spcBef>
              <a:buSzPct val="100000"/>
              <a:defRPr sz="14000" b="1"/>
            </a:lvl1pPr>
            <a:lvl2pPr lvl="1" algn="ctr" rtl="0">
              <a:spcBef>
                <a:spcPts val="0"/>
              </a:spcBef>
              <a:buSzPct val="100000"/>
              <a:defRPr sz="14000" b="1"/>
            </a:lvl2pPr>
            <a:lvl3pPr lvl="2" algn="ctr" rtl="0">
              <a:spcBef>
                <a:spcPts val="0"/>
              </a:spcBef>
              <a:buSzPct val="100000"/>
              <a:defRPr sz="14000" b="1"/>
            </a:lvl3pPr>
            <a:lvl4pPr lvl="3" algn="ctr" rtl="0">
              <a:spcBef>
                <a:spcPts val="0"/>
              </a:spcBef>
              <a:buSzPct val="100000"/>
              <a:defRPr sz="14000" b="1"/>
            </a:lvl4pPr>
            <a:lvl5pPr lvl="4" algn="ctr" rtl="0">
              <a:spcBef>
                <a:spcPts val="0"/>
              </a:spcBef>
              <a:buSzPct val="100000"/>
              <a:defRPr sz="14000" b="1"/>
            </a:lvl5pPr>
            <a:lvl6pPr lvl="5" algn="ctr" rtl="0">
              <a:spcBef>
                <a:spcPts val="0"/>
              </a:spcBef>
              <a:buSzPct val="100000"/>
              <a:defRPr sz="14000" b="1"/>
            </a:lvl6pPr>
            <a:lvl7pPr lvl="6" algn="ctr" rtl="0">
              <a:spcBef>
                <a:spcPts val="0"/>
              </a:spcBef>
              <a:buSzPct val="100000"/>
              <a:defRPr sz="14000" b="1"/>
            </a:lvl7pPr>
            <a:lvl8pPr lvl="7" algn="ctr" rtl="0">
              <a:spcBef>
                <a:spcPts val="0"/>
              </a:spcBef>
              <a:buSzPct val="100000"/>
              <a:defRPr sz="14000" b="1"/>
            </a:lvl8pPr>
            <a:lvl9pPr lvl="8" algn="ctr" rtl="0">
              <a:spcBef>
                <a:spcPts val="0"/>
              </a:spcBef>
              <a:buSzPct val="100000"/>
              <a:defRPr sz="14000" b="1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hape 15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200"/>
            </a:lvl1pPr>
            <a:lvl2pPr lvl="1" algn="ctr" rtl="0">
              <a:spcBef>
                <a:spcPts val="0"/>
              </a:spcBef>
              <a:buSzPct val="100000"/>
              <a:defRPr sz="4200"/>
            </a:lvl2pPr>
            <a:lvl3pPr lvl="2" algn="ctr" rtl="0">
              <a:spcBef>
                <a:spcPts val="0"/>
              </a:spcBef>
              <a:buSzPct val="100000"/>
              <a:defRPr sz="4200"/>
            </a:lvl3pPr>
            <a:lvl4pPr lvl="3" algn="ctr" rtl="0">
              <a:spcBef>
                <a:spcPts val="0"/>
              </a:spcBef>
              <a:buSzPct val="100000"/>
              <a:defRPr sz="4200"/>
            </a:lvl4pPr>
            <a:lvl5pPr lvl="4" algn="ctr" rtl="0">
              <a:spcBef>
                <a:spcPts val="0"/>
              </a:spcBef>
              <a:buSzPct val="100000"/>
              <a:defRPr sz="4200"/>
            </a:lvl5pPr>
            <a:lvl6pPr lvl="5" algn="ctr" rtl="0">
              <a:spcBef>
                <a:spcPts val="0"/>
              </a:spcBef>
              <a:buSzPct val="100000"/>
              <a:defRPr sz="4200"/>
            </a:lvl6pPr>
            <a:lvl7pPr lvl="6" algn="ctr" rtl="0">
              <a:spcBef>
                <a:spcPts val="0"/>
              </a:spcBef>
              <a:buSzPct val="100000"/>
              <a:defRPr sz="4200"/>
            </a:lvl7pPr>
            <a:lvl8pPr lvl="7" algn="ctr" rtl="0">
              <a:spcBef>
                <a:spcPts val="0"/>
              </a:spcBef>
              <a:buSzPct val="100000"/>
              <a:defRPr sz="4200"/>
            </a:lvl8pPr>
            <a:lvl9pPr lvl="8" algn="ctr" rtl="0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SzPct val="100000"/>
              <a:buFont typeface="Proxima Nova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accent3"/>
              </a:buClr>
              <a:buFont typeface="Proxima Nova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  <a:endParaRPr lang="en" sz="100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cdc.gov/fungal/diseases/histoplasmosis/index.html" TargetMode="External"/><Relationship Id="rId12" Type="http://schemas.openxmlformats.org/officeDocument/2006/relationships/hyperlink" Target="http://www.healthline.com/health/food-nutrition/what-is-sorbic-acid" TargetMode="External"/><Relationship Id="rId13" Type="http://schemas.openxmlformats.org/officeDocument/2006/relationships/hyperlink" Target="http://scialert.net/fulltext/?doi=pjbs.2007.1294.1300%23t2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www.verywell.com/opportunistic-fungal-infections-47932" TargetMode="External"/><Relationship Id="rId4" Type="http://schemas.openxmlformats.org/officeDocument/2006/relationships/hyperlink" Target="https://www.verywell.com/what-are-the-aids-defining-illnesses-49581" TargetMode="External"/><Relationship Id="rId5" Type="http://schemas.openxmlformats.org/officeDocument/2006/relationships/hyperlink" Target="http://www.lung.org/lung-health-and-diseases/lung-disease-lookup/histoplasmosis/" TargetMode="External"/><Relationship Id="rId6" Type="http://schemas.openxmlformats.org/officeDocument/2006/relationships/hyperlink" Target="http://medicalxpress.com/news/2016-08-early-antiretroviral-therapy-hiv-dna.html" TargetMode="External"/><Relationship Id="rId7" Type="http://schemas.openxmlformats.org/officeDocument/2006/relationships/hyperlink" Target="http://www.lung.org/lung-health-and-diseases/lung-disease-lookup/histoplasmosis/diagnosing-and-treating.html" TargetMode="External"/><Relationship Id="rId8" Type="http://schemas.openxmlformats.org/officeDocument/2006/relationships/hyperlink" Target="https://www.dhs.wisconsin.gov/publications/p4/p42058.pdf" TargetMode="External"/><Relationship Id="rId9" Type="http://schemas.openxmlformats.org/officeDocument/2006/relationships/hyperlink" Target="http://emedicine.medscape.com/article/299054-overview%23showall" TargetMode="External"/><Relationship Id="rId10" Type="http://schemas.openxmlformats.org/officeDocument/2006/relationships/hyperlink" Target="http://www.merckmanuals.com/home/infections/fungal-infections/histoplasmosi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gif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5400" dirty="0"/>
              <a:t>Histoplasmosis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510450" y="3182312"/>
            <a:ext cx="8123100" cy="630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/>
              <a:t>by Marianne Kanaris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Shape 130" descr="Screen Shot 2016-08-04 at 12.12.21 P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1325" y="0"/>
            <a:ext cx="6853428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282700" cy="3419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000000"/>
                </a:solidFill>
              </a:rPr>
              <a:t>truth table: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Expected Results</a:t>
            </a:r>
          </a:p>
        </p:txBody>
      </p:sp>
      <p:graphicFrame>
        <p:nvGraphicFramePr>
          <p:cNvPr id="137" name="Shape 137"/>
          <p:cNvGraphicFramePr/>
          <p:nvPr/>
        </p:nvGraphicFramePr>
        <p:xfrm>
          <a:off x="729200" y="1680800"/>
          <a:ext cx="7776600" cy="2141990"/>
        </p:xfrm>
        <a:graphic>
          <a:graphicData uri="http://schemas.openxmlformats.org/drawingml/2006/table">
            <a:tbl>
              <a:tblPr>
                <a:noFill/>
                <a:tableStyleId>{11B40BEE-3D4C-4E52-91A4-409FC29D14F2}</a:tableStyleId>
              </a:tblPr>
              <a:tblGrid>
                <a:gridCol w="2592200"/>
                <a:gridCol w="2592200"/>
                <a:gridCol w="2592200"/>
              </a:tblGrid>
              <a:tr h="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100" i="1"/>
                        <a:t>H. capsulatum</a:t>
                      </a:r>
                      <a:r>
                        <a:rPr lang="en" sz="1100"/>
                        <a:t> Conidia present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Sorbic Acid present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100" i="1"/>
                        <a:t>H. capsulatum</a:t>
                      </a:r>
                      <a:r>
                        <a:rPr lang="en" sz="1100"/>
                        <a:t> Conidial Germination</a:t>
                      </a:r>
                    </a:p>
                  </a:txBody>
                  <a:tcPr marL="63500" marR="63500" marT="63500" marB="63500"/>
                </a:tc>
              </a:tr>
              <a:tr h="9236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0</a:t>
                      </a:r>
                    </a:p>
                  </a:txBody>
                  <a:tcPr marL="63500" marR="63500" marT="63500" marB="63500"/>
                </a:tc>
              </a:tr>
              <a:tr h="92367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0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0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" sz="1100"/>
                        <a:t>1</a:t>
                      </a:r>
                    </a:p>
                  </a:txBody>
                  <a:tcPr marL="63500" marR="63500" marT="63500" marB="63500"/>
                </a:tc>
              </a:tr>
            </a:tbl>
          </a:graphicData>
        </a:graphic>
      </p:graphicFrame>
      <p:sp>
        <p:nvSpPr>
          <p:cNvPr id="138" name="Shape 138"/>
          <p:cNvSpPr txBox="1"/>
          <p:nvPr/>
        </p:nvSpPr>
        <p:spPr>
          <a:xfrm>
            <a:off x="417025" y="1171425"/>
            <a:ext cx="5026800" cy="378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Advantages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6302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mainly as a preventative measure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theoretically prevent most or any development of the fungus </a:t>
            </a:r>
            <a:r>
              <a:rPr lang="en" i="1">
                <a:solidFill>
                  <a:srgbClr val="000000"/>
                </a:solidFill>
              </a:rPr>
              <a:t>H. capsulatum</a:t>
            </a:r>
            <a:r>
              <a:rPr lang="en">
                <a:solidFill>
                  <a:srgbClr val="000000"/>
                </a:solidFill>
              </a:rPr>
              <a:t>, thereby preventing histoplasmosis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use of sorbic acid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a natural organic compound from </a:t>
            </a:r>
            <a:r>
              <a:rPr lang="en" i="1">
                <a:solidFill>
                  <a:srgbClr val="000000"/>
                </a:solidFill>
              </a:rPr>
              <a:t>Sorbus aucuparia</a:t>
            </a:r>
            <a:r>
              <a:rPr lang="en">
                <a:solidFill>
                  <a:srgbClr val="000000"/>
                </a:solidFill>
              </a:rPr>
              <a:t>, or rowan tree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widely used as a food preservative, approved for ingestion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relatively unstable -&gt; degrades rapidly in soil, environmentally friendly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45" name="Shape 1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800" y="445036"/>
            <a:ext cx="3352775" cy="115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Shape 1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796" y="2105699"/>
            <a:ext cx="3710649" cy="2463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Potential Problems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4547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sorbic acid can cause allergic contact dermatitis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quite rare, and can reduce symptoms by drinking 8 oz water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sorbic acid may take some time to circulate in the blood from the intestines to the lungs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risk of bacterial infection for workers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reduce by using harmless strains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take necessary security precautions</a:t>
            </a:r>
          </a:p>
        </p:txBody>
      </p:sp>
      <p:pic>
        <p:nvPicPr>
          <p:cNvPr id="153" name="Shape 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7579" y="313575"/>
            <a:ext cx="2889850" cy="215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3750" y="2859850"/>
            <a:ext cx="28575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Testing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4010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use either petri dishes or test tubes to grow isolates in vitro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compare results with traditional fungicides and/or other chemicals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0000"/>
              </a:solidFill>
            </a:endParaRP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if conidial germination is significantly reduced, it would ensure that sorbic acid works</a:t>
            </a:r>
          </a:p>
          <a:p>
            <a:pPr marL="45720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design has potential for future application with other fungal infections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61" name="Shape 161"/>
          <p:cNvCxnSpPr/>
          <p:nvPr/>
        </p:nvCxnSpPr>
        <p:spPr>
          <a:xfrm>
            <a:off x="908975" y="3877425"/>
            <a:ext cx="310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pic>
        <p:nvPicPr>
          <p:cNvPr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8425" y="295949"/>
            <a:ext cx="2977925" cy="1989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Shape 16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8425" y="2463500"/>
            <a:ext cx="2977925" cy="223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4266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Bibliography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66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https://www.verywell.com/opportunistic-fungal-infections-47932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https://www.verywell.com/what-are-the-aids-defining-illnesses-49581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http://www.lung.org/lung-health-and-diseases/lung-disease-lookup/histoplasmosis/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http://medicalxpress.com/news/2016-08-early-antiretroviral-therapy-hiv-dna.html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http://www.lung.org/lung-health-and-diseases/lung-disease-lookup/histoplasmosis/diagnosing-and-treating.html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https://www.dhs.wisconsin.gov/publications/p4/p42058.pdf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http://emedicine.medscape.com/article/299054-overview#showall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http://www.merckmanuals.com/home/infections/fungal-infections/histoplasmosis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11"/>
              </a:rPr>
              <a:t>http://www.cdc.gov/fungal/diseases/histoplasmosis/index.html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12"/>
              </a:rPr>
              <a:t>http://www.healthline.com/health/food-nutrition/what-is-sorbic-acid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13"/>
              </a:rPr>
              <a:t>http://scialert.net/fulltext/?doi=pjbs.2007.1294.1300#t2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4578300" y="1152475"/>
            <a:ext cx="4266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https://www.verywell.com/opportunistic-fungal-infections-47932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https://www.verywell.com/what-are-the-aids-defining-illnesses-49581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http://www.lung.org/lung-health-and-diseases/lung-disease-lookup/histoplasmosis/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http://medicalxpress.com/news/2016-08-early-antiretroviral-therapy-hiv-dna.html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http://www.lung.org/lung-health-and-diseases/lung-disease-lookup/histoplasmosis/diagnosing-and-treating.html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https://www.dhs.wisconsin.gov/publications/p4/p42058.pdf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http://emedicine.medscape.com/article/299054-overview#showall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http://www.merckmanuals.com/home/infections/fungal-infections/histoplasmosis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11"/>
              </a:rPr>
              <a:t>http://www.cdc.gov/fungal/diseases/histoplasmosis/index.html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12"/>
              </a:rPr>
              <a:t>http://www.healthline.com/health/food-nutrition/what-is-sorbic-acid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13"/>
              </a:rPr>
              <a:t>http://scialert.net/fulltext/?doi=pjbs.2007.1294.1300#t2</a:t>
            </a:r>
          </a:p>
        </p:txBody>
      </p:sp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4578300" y="445025"/>
            <a:ext cx="4266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Images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Background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326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 dirty="0">
                <a:solidFill>
                  <a:srgbClr val="000000"/>
                </a:solidFill>
              </a:rPr>
              <a:t>histoplasmosis is a fungal infection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 dirty="0">
                <a:solidFill>
                  <a:srgbClr val="000000"/>
                </a:solidFill>
              </a:rPr>
              <a:t>most common of three major fungal infections endemic to North America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 dirty="0">
                <a:solidFill>
                  <a:srgbClr val="000000"/>
                </a:solidFill>
              </a:rPr>
              <a:t>fungal spores of the species </a:t>
            </a:r>
            <a:r>
              <a:rPr lang="en" i="1" dirty="0">
                <a:solidFill>
                  <a:srgbClr val="000000"/>
                </a:solidFill>
              </a:rPr>
              <a:t>Histoplasma capsulatum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 dirty="0">
                <a:solidFill>
                  <a:srgbClr val="000000"/>
                </a:solidFill>
              </a:rPr>
              <a:t>distributed in soils all over the world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 dirty="0">
                <a:solidFill>
                  <a:srgbClr val="000000"/>
                </a:solidFill>
              </a:rPr>
              <a:t>cases are extremely common around the Ohio and </a:t>
            </a:r>
            <a:r>
              <a:rPr lang="en" sz="1400" dirty="0">
                <a:solidFill>
                  <a:srgbClr val="000000"/>
                </a:solidFill>
              </a:rPr>
              <a:t>Mississippi River valleys</a:t>
            </a:r>
          </a:p>
          <a:p>
            <a:pPr marL="1371600" lvl="2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 sz="1100" dirty="0">
                <a:solidFill>
                  <a:srgbClr val="000000"/>
                </a:solidFill>
              </a:rPr>
              <a:t>around 90% of people are positive for histoplasmin skin tests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 dirty="0">
                <a:solidFill>
                  <a:srgbClr val="000000"/>
                </a:solidFill>
              </a:rPr>
              <a:t>also common in Latin America and Africa 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6025" y="1160600"/>
            <a:ext cx="3848625" cy="282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Problem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0" y="1127650"/>
            <a:ext cx="56685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main issue in HIV patients: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weakened immune systems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extremely vulnerable to bacterial and fungal infections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CDC named it an AIDS-defining illness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disease is more dangerous in poorer countries where antiretroviral therapy is not as readily available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in Latin America (no ART), almost 30% of HIV patients that are diagnosed with histoplasmosis die from it</a:t>
            </a:r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0225" y="2918775"/>
            <a:ext cx="2624425" cy="134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Shape 75" descr="Public health and international drug policy - The Lancet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4137" y="731600"/>
            <a:ext cx="3358499" cy="183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Symptoms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mainly occurs in the lungs, though can spread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some people don’t experience symptoms, most will experience mild flu-like symptoms for a short span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fever, swollen lymph glands, cough, shortness of breath, and severe weight loss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000000"/>
                </a:solidFill>
              </a:rPr>
              <a:t>for HIV patients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chronic lung infection similar to tuberculosis</a:t>
            </a:r>
          </a:p>
          <a:p>
            <a:pPr marL="45720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if untreated, leads to enlarged lung cavities and loss</a:t>
            </a:r>
          </a:p>
          <a:p>
            <a:pPr marL="457200" lvl="0" indent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of lung function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disseminated disease: severe and life-threatening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affects multiple organs</a:t>
            </a:r>
          </a:p>
          <a:p>
            <a:pPr marL="914400" lvl="1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enlarged spleen and liver, gastrointestinal bleeding, and bone marrow failure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82" name="Shape 82"/>
          <p:cNvCxnSpPr/>
          <p:nvPr/>
        </p:nvCxnSpPr>
        <p:spPr>
          <a:xfrm>
            <a:off x="942100" y="3156825"/>
            <a:ext cx="310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6024" y="2539112"/>
            <a:ext cx="2993225" cy="1461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i="1"/>
              <a:t>Histoplasma capsulatum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dimorphic fungus: mycelial form in ambient temperatures, yeast at body temperature in mammals</a:t>
            </a:r>
          </a:p>
          <a:p>
            <a:pPr marL="914400" lvl="1" indent="-228600" rtl="0">
              <a:spcBef>
                <a:spcPts val="0"/>
              </a:spcBef>
              <a:buChar char="-"/>
            </a:pPr>
            <a:r>
              <a:rPr lang="en"/>
              <a:t>microconidia are produced on the hyphae, aerosolized from soil to infect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/>
              <a:t>inhaled conidia produce primary pulmonary infection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4775" y="109450"/>
            <a:ext cx="1510000" cy="1131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475" y="2646324"/>
            <a:ext cx="4390299" cy="2267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 rotWithShape="1">
          <a:blip r:embed="rId5">
            <a:alphaModFix/>
          </a:blip>
          <a:srcRect t="3423" b="3039"/>
          <a:stretch/>
        </p:blipFill>
        <p:spPr>
          <a:xfrm>
            <a:off x="5171725" y="2461550"/>
            <a:ext cx="3972275" cy="2579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75819" y="109449"/>
            <a:ext cx="1731155" cy="1131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99375" y="0"/>
            <a:ext cx="4545228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Design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0977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i="1"/>
              <a:t>proposal:</a:t>
            </a:r>
            <a:r>
              <a:rPr lang="en"/>
              <a:t> a synthetically engineered bacteria that can prevent the germination of fungal spores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conidial germination: when a conidium (spore) forms germ tubes that grow to become the hyphae of a developed fungus</a:t>
            </a:r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3">
            <a:alphaModFix/>
          </a:blip>
          <a:srcRect l="9266" r="32271" b="54342"/>
          <a:stretch/>
        </p:blipFill>
        <p:spPr>
          <a:xfrm>
            <a:off x="4230275" y="1365037"/>
            <a:ext cx="4647000" cy="2413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Experiment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4799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study the effects of various alternative chemicals on the inhibition of mycelium growth and conidia germination of one fungus, </a:t>
            </a:r>
            <a:r>
              <a:rPr lang="en" i="1">
                <a:solidFill>
                  <a:srgbClr val="000000"/>
                </a:solidFill>
              </a:rPr>
              <a:t>B. cinerea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focus specifically on the effects of conidia germination</a:t>
            </a:r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Char char="-"/>
            </a:pPr>
            <a:r>
              <a:rPr lang="en">
                <a:solidFill>
                  <a:srgbClr val="000000"/>
                </a:solidFill>
              </a:rPr>
              <a:t>ipradion, a standard fungicide, was used for comparison</a:t>
            </a:r>
          </a:p>
        </p:txBody>
      </p:sp>
      <p:pic>
        <p:nvPicPr>
          <p:cNvPr id="112" name="Shape 112"/>
          <p:cNvPicPr preferRelativeResize="0"/>
          <p:nvPr/>
        </p:nvPicPr>
        <p:blipFill rotWithShape="1">
          <a:blip r:embed="rId3">
            <a:alphaModFix/>
          </a:blip>
          <a:srcRect l="-3210" r="3209"/>
          <a:stretch/>
        </p:blipFill>
        <p:spPr>
          <a:xfrm>
            <a:off x="4689975" y="1345000"/>
            <a:ext cx="4206449" cy="290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Shape 117" descr="table 3.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350" y="234825"/>
            <a:ext cx="8819299" cy="2204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 descr="table 5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52262" y="2439650"/>
            <a:ext cx="4239474" cy="252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/>
          <p:nvPr/>
        </p:nvSpPr>
        <p:spPr>
          <a:xfrm>
            <a:off x="7388375" y="1631700"/>
            <a:ext cx="368400" cy="194400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  <p:sp>
        <p:nvSpPr>
          <p:cNvPr id="120" name="Shape 120"/>
          <p:cNvSpPr/>
          <p:nvPr/>
        </p:nvSpPr>
        <p:spPr>
          <a:xfrm>
            <a:off x="5364925" y="1775800"/>
            <a:ext cx="368400" cy="194400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  <p:sp>
        <p:nvSpPr>
          <p:cNvPr id="121" name="Shape 121"/>
          <p:cNvSpPr/>
          <p:nvPr/>
        </p:nvSpPr>
        <p:spPr>
          <a:xfrm>
            <a:off x="5364925" y="1970200"/>
            <a:ext cx="368400" cy="1944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  <p:sp>
        <p:nvSpPr>
          <p:cNvPr id="122" name="Shape 122"/>
          <p:cNvSpPr/>
          <p:nvPr/>
        </p:nvSpPr>
        <p:spPr>
          <a:xfrm>
            <a:off x="7346950" y="1970200"/>
            <a:ext cx="368400" cy="1944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  <p:sp>
        <p:nvSpPr>
          <p:cNvPr id="123" name="Shape 123"/>
          <p:cNvSpPr/>
          <p:nvPr/>
        </p:nvSpPr>
        <p:spPr>
          <a:xfrm>
            <a:off x="4353100" y="1970200"/>
            <a:ext cx="368400" cy="1944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  <p:sp>
        <p:nvSpPr>
          <p:cNvPr id="124" name="Shape 124"/>
          <p:cNvSpPr/>
          <p:nvPr/>
        </p:nvSpPr>
        <p:spPr>
          <a:xfrm>
            <a:off x="2623300" y="4169725"/>
            <a:ext cx="3157800" cy="138600"/>
          </a:xfrm>
          <a:prstGeom prst="rect">
            <a:avLst/>
          </a:prstGeom>
          <a:noFill/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2623300" y="4633750"/>
            <a:ext cx="3157800" cy="138600"/>
          </a:xfrm>
          <a:prstGeom prst="rect">
            <a:avLst/>
          </a:prstGeom>
          <a:noFill/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589</Words>
  <Application>Microsoft Macintosh PowerPoint</Application>
  <PresentationFormat>On-screen Show (16:9)</PresentationFormat>
  <Paragraphs>101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Proxima Nova</vt:lpstr>
      <vt:lpstr>spearmint</vt:lpstr>
      <vt:lpstr>Histoplasmosis</vt:lpstr>
      <vt:lpstr>Background</vt:lpstr>
      <vt:lpstr>The Problem</vt:lpstr>
      <vt:lpstr>Symptoms</vt:lpstr>
      <vt:lpstr>Histoplasma capsulatum</vt:lpstr>
      <vt:lpstr>PowerPoint Presentation</vt:lpstr>
      <vt:lpstr>Design</vt:lpstr>
      <vt:lpstr>The Experiment</vt:lpstr>
      <vt:lpstr>PowerPoint Presentation</vt:lpstr>
      <vt:lpstr>PowerPoint Presentation</vt:lpstr>
      <vt:lpstr>Expected Results</vt:lpstr>
      <vt:lpstr>Advantages</vt:lpstr>
      <vt:lpstr>Potential Problems</vt:lpstr>
      <vt:lpstr>Testing</vt:lpstr>
      <vt:lpstr>Bibliography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Histoplasmosis</dc:title>
  <cp:lastModifiedBy>Marianne</cp:lastModifiedBy>
  <cp:revision>2</cp:revision>
  <dcterms:modified xsi:type="dcterms:W3CDTF">2016-08-05T03:26:43Z</dcterms:modified>
</cp:coreProperties>
</file>